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70" r:id="rId7"/>
    <p:sldId id="272" r:id="rId8"/>
    <p:sldId id="273" r:id="rId9"/>
    <p:sldId id="275" r:id="rId10"/>
    <p:sldId id="276" r:id="rId11"/>
    <p:sldId id="279" r:id="rId12"/>
    <p:sldId id="277" r:id="rId13"/>
    <p:sldId id="280" r:id="rId14"/>
    <p:sldId id="267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41" autoAdjust="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01724-5C5A-402A-B907-ECA89FAFA9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</dgm:pt>
    <dgm:pt modelId="{6FA86730-1CE5-4EBE-A9BA-FC19829C945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Single</a:t>
          </a:r>
          <a:endParaRPr lang="en-US" dirty="0"/>
        </a:p>
      </dgm:t>
    </dgm:pt>
    <dgm:pt modelId="{A1BB3DDB-A2CF-407F-9044-E3AC1B808421}" type="parTrans" cxnId="{ACB259CB-0782-437C-AE91-04CE095D2AE5}">
      <dgm:prSet/>
      <dgm:spPr/>
      <dgm:t>
        <a:bodyPr/>
        <a:lstStyle/>
        <a:p>
          <a:endParaRPr lang="en-US"/>
        </a:p>
      </dgm:t>
    </dgm:pt>
    <dgm:pt modelId="{F397379E-0BDA-46CE-8393-B1D10C55E1BA}" type="sibTrans" cxnId="{ACB259CB-0782-437C-AE91-04CE095D2AE5}">
      <dgm:prSet/>
      <dgm:spPr/>
      <dgm:t>
        <a:bodyPr/>
        <a:lstStyle/>
        <a:p>
          <a:endParaRPr lang="en-US"/>
        </a:p>
      </dgm:t>
    </dgm:pt>
    <dgm:pt modelId="{6ABE9384-859D-4C4C-B983-2B1E39A8B34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Employee Plus Spouse</a:t>
          </a:r>
          <a:endParaRPr lang="en-US" dirty="0"/>
        </a:p>
      </dgm:t>
    </dgm:pt>
    <dgm:pt modelId="{4C63E530-1425-407B-8508-FAC57680DEF0}" type="parTrans" cxnId="{929B611D-ADB7-45E4-812D-4E288BD2D31C}">
      <dgm:prSet/>
      <dgm:spPr/>
      <dgm:t>
        <a:bodyPr/>
        <a:lstStyle/>
        <a:p>
          <a:endParaRPr lang="en-US"/>
        </a:p>
      </dgm:t>
    </dgm:pt>
    <dgm:pt modelId="{012549DD-A1CA-4571-A981-CFD78093EB20}" type="sibTrans" cxnId="{929B611D-ADB7-45E4-812D-4E288BD2D31C}">
      <dgm:prSet/>
      <dgm:spPr/>
      <dgm:t>
        <a:bodyPr/>
        <a:lstStyle/>
        <a:p>
          <a:endParaRPr lang="en-US"/>
        </a:p>
      </dgm:t>
    </dgm:pt>
    <dgm:pt modelId="{F7214975-5AC4-4CF8-9015-322498751A8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Family</a:t>
          </a:r>
          <a:endParaRPr lang="en-US" dirty="0"/>
        </a:p>
      </dgm:t>
    </dgm:pt>
    <dgm:pt modelId="{51AC1870-5B81-422A-9A2E-E1F58EF50843}" type="parTrans" cxnId="{B7CE7116-0D68-4E90-AA49-C97B6B372915}">
      <dgm:prSet/>
      <dgm:spPr/>
      <dgm:t>
        <a:bodyPr/>
        <a:lstStyle/>
        <a:p>
          <a:endParaRPr lang="en-US"/>
        </a:p>
      </dgm:t>
    </dgm:pt>
    <dgm:pt modelId="{CE7BE2A3-5633-4666-BB75-6164E26282D5}" type="sibTrans" cxnId="{B7CE7116-0D68-4E90-AA49-C97B6B372915}">
      <dgm:prSet/>
      <dgm:spPr/>
      <dgm:t>
        <a:bodyPr/>
        <a:lstStyle/>
        <a:p>
          <a:endParaRPr lang="en-US"/>
        </a:p>
      </dgm:t>
    </dgm:pt>
    <dgm:pt modelId="{F05FE2D2-E61F-4033-847B-93F790C1ADCD}">
      <dgm:prSet/>
      <dgm:spPr/>
      <dgm:t>
        <a:bodyPr/>
        <a:lstStyle/>
        <a:p>
          <a:r>
            <a:rPr lang="en-US" dirty="0" smtClean="0"/>
            <a:t>Employee Plus Children</a:t>
          </a:r>
          <a:endParaRPr lang="en-US" dirty="0"/>
        </a:p>
      </dgm:t>
    </dgm:pt>
    <dgm:pt modelId="{6E9C5A11-6C6E-450E-A238-C148A4310642}" type="parTrans" cxnId="{1C989708-47F3-41F0-8C86-163DB74A78A8}">
      <dgm:prSet/>
      <dgm:spPr/>
      <dgm:t>
        <a:bodyPr/>
        <a:lstStyle/>
        <a:p>
          <a:endParaRPr lang="en-US"/>
        </a:p>
      </dgm:t>
    </dgm:pt>
    <dgm:pt modelId="{C1F483A5-E29C-4C3C-9C61-23932055211B}" type="sibTrans" cxnId="{1C989708-47F3-41F0-8C86-163DB74A78A8}">
      <dgm:prSet/>
      <dgm:spPr/>
      <dgm:t>
        <a:bodyPr/>
        <a:lstStyle/>
        <a:p>
          <a:endParaRPr lang="en-US"/>
        </a:p>
      </dgm:t>
    </dgm:pt>
    <dgm:pt modelId="{44164630-2F05-47D6-AD96-D9713C7C94EA}" type="pres">
      <dgm:prSet presAssocID="{53001724-5C5A-402A-B907-ECA89FAFA97F}" presName="root" presStyleCnt="0">
        <dgm:presLayoutVars>
          <dgm:dir/>
          <dgm:resizeHandles val="exact"/>
        </dgm:presLayoutVars>
      </dgm:prSet>
      <dgm:spPr/>
    </dgm:pt>
    <dgm:pt modelId="{BBB5EE06-EDF8-41BB-B38A-75BA74195339}" type="pres">
      <dgm:prSet presAssocID="{6FA86730-1CE5-4EBE-A9BA-FC19829C945A}" presName="compNode" presStyleCnt="0"/>
      <dgm:spPr/>
    </dgm:pt>
    <dgm:pt modelId="{BD3976FF-3460-411F-BC23-D0B68261F465}" type="pres">
      <dgm:prSet presAssocID="{6FA86730-1CE5-4EBE-A9BA-FC19829C945A}" presName="bgRect" presStyleLbl="bgShp" presStyleIdx="0" presStyleCnt="4"/>
      <dgm:spPr/>
    </dgm:pt>
    <dgm:pt modelId="{55596134-9829-4D70-890A-C69BBF81D77E}" type="pres">
      <dgm:prSet presAssocID="{6FA86730-1CE5-4EBE-A9BA-FC19829C945A}" presName="iconRect" presStyleLbl="node1" presStyleIdx="0" presStyleCnt="4"/>
      <dgm:spPr>
        <a:ln>
          <a:noFill/>
        </a:ln>
      </dgm:spPr>
      <dgm:extLst/>
    </dgm:pt>
    <dgm:pt modelId="{EF52B154-BE74-4151-893E-30A55BCE1232}" type="pres">
      <dgm:prSet presAssocID="{6FA86730-1CE5-4EBE-A9BA-FC19829C945A}" presName="spaceRect" presStyleCnt="0"/>
      <dgm:spPr/>
    </dgm:pt>
    <dgm:pt modelId="{317AA252-427D-40A4-8C7D-92392117FEF6}" type="pres">
      <dgm:prSet presAssocID="{6FA86730-1CE5-4EBE-A9BA-FC19829C945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B828AB6-BF3C-4FBC-936A-ABF577D4A72E}" type="pres">
      <dgm:prSet presAssocID="{F397379E-0BDA-46CE-8393-B1D10C55E1BA}" presName="sibTrans" presStyleCnt="0"/>
      <dgm:spPr/>
    </dgm:pt>
    <dgm:pt modelId="{2862063A-01C9-45B8-BC29-0877E16269D6}" type="pres">
      <dgm:prSet presAssocID="{6ABE9384-859D-4C4C-B983-2B1E39A8B348}" presName="compNode" presStyleCnt="0"/>
      <dgm:spPr/>
    </dgm:pt>
    <dgm:pt modelId="{5DD1A591-E379-4123-AFEF-0E0E1C78A6C8}" type="pres">
      <dgm:prSet presAssocID="{6ABE9384-859D-4C4C-B983-2B1E39A8B348}" presName="bgRect" presStyleLbl="bgShp" presStyleIdx="1" presStyleCnt="4"/>
      <dgm:spPr/>
    </dgm:pt>
    <dgm:pt modelId="{FCE68459-8AC8-4D4B-8B2A-B85347F651AB}" type="pres">
      <dgm:prSet presAssocID="{6ABE9384-859D-4C4C-B983-2B1E39A8B348}" presName="iconRect" presStyleLbl="node1" presStyleIdx="1" presStyleCnt="4"/>
      <dgm:spPr>
        <a:ln>
          <a:noFill/>
        </a:ln>
      </dgm:spPr>
      <dgm:extLst/>
    </dgm:pt>
    <dgm:pt modelId="{7840CE1B-2464-4289-B418-12904C5D46CE}" type="pres">
      <dgm:prSet presAssocID="{6ABE9384-859D-4C4C-B983-2B1E39A8B348}" presName="spaceRect" presStyleCnt="0"/>
      <dgm:spPr/>
    </dgm:pt>
    <dgm:pt modelId="{0F75F18A-3C22-462D-9DAB-5E8D88D9A51B}" type="pres">
      <dgm:prSet presAssocID="{6ABE9384-859D-4C4C-B983-2B1E39A8B34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C2B0169-D740-4583-96BE-D8F87AC7FE01}" type="pres">
      <dgm:prSet presAssocID="{012549DD-A1CA-4571-A981-CFD78093EB20}" presName="sibTrans" presStyleCnt="0"/>
      <dgm:spPr/>
    </dgm:pt>
    <dgm:pt modelId="{3E4AF994-BDAA-4562-9BBE-035E8B939C5E}" type="pres">
      <dgm:prSet presAssocID="{F05FE2D2-E61F-4033-847B-93F790C1ADCD}" presName="compNode" presStyleCnt="0"/>
      <dgm:spPr/>
    </dgm:pt>
    <dgm:pt modelId="{EBE74CB9-64C8-4F59-B342-88143E2C343E}" type="pres">
      <dgm:prSet presAssocID="{F05FE2D2-E61F-4033-847B-93F790C1ADCD}" presName="bgRect" presStyleLbl="bgShp" presStyleIdx="2" presStyleCnt="4" custLinFactNeighborX="4344" custLinFactNeighborY="206"/>
      <dgm:spPr/>
    </dgm:pt>
    <dgm:pt modelId="{32FBADE5-3DCF-437F-95C4-7183ED03B801}" type="pres">
      <dgm:prSet presAssocID="{F05FE2D2-E61F-4033-847B-93F790C1ADCD}" presName="iconRect" presStyleLbl="node1" presStyleIdx="2" presStyleCnt="4"/>
      <dgm:spPr/>
    </dgm:pt>
    <dgm:pt modelId="{61205CC5-A1BB-4CB3-B476-132E4F3F8B86}" type="pres">
      <dgm:prSet presAssocID="{F05FE2D2-E61F-4033-847B-93F790C1ADCD}" presName="spaceRect" presStyleCnt="0"/>
      <dgm:spPr/>
    </dgm:pt>
    <dgm:pt modelId="{3EA74C91-F48D-4F52-B239-F54352DD542F}" type="pres">
      <dgm:prSet presAssocID="{F05FE2D2-E61F-4033-847B-93F790C1ADC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B2E461-F8A6-4B59-897E-B6EB63FDB6F6}" type="pres">
      <dgm:prSet presAssocID="{C1F483A5-E29C-4C3C-9C61-23932055211B}" presName="sibTrans" presStyleCnt="0"/>
      <dgm:spPr/>
    </dgm:pt>
    <dgm:pt modelId="{9602AFE8-70EE-42FC-9CD5-A2E6AA3E2091}" type="pres">
      <dgm:prSet presAssocID="{F7214975-5AC4-4CF8-9015-322498751A8A}" presName="compNode" presStyleCnt="0"/>
      <dgm:spPr/>
    </dgm:pt>
    <dgm:pt modelId="{B231036C-5FBE-4605-8393-F1B6359EE169}" type="pres">
      <dgm:prSet presAssocID="{F7214975-5AC4-4CF8-9015-322498751A8A}" presName="bgRect" presStyleLbl="bgShp" presStyleIdx="3" presStyleCnt="4"/>
      <dgm:spPr/>
    </dgm:pt>
    <dgm:pt modelId="{A64BFE9C-AA80-43CE-8FF6-8D33BAD07C57}" type="pres">
      <dgm:prSet presAssocID="{F7214975-5AC4-4CF8-9015-322498751A8A}" presName="iconRect" presStyleLbl="node1" presStyleIdx="3" presStyleCnt="4"/>
      <dgm:spPr>
        <a:ln>
          <a:noFill/>
        </a:ln>
      </dgm:spPr>
      <dgm:extLst/>
    </dgm:pt>
    <dgm:pt modelId="{2D725CFB-B072-491A-B436-3AD21D0542FE}" type="pres">
      <dgm:prSet presAssocID="{F7214975-5AC4-4CF8-9015-322498751A8A}" presName="spaceRect" presStyleCnt="0"/>
      <dgm:spPr/>
    </dgm:pt>
    <dgm:pt modelId="{556AE736-B6E0-4DC7-8429-5ADFCF947C4F}" type="pres">
      <dgm:prSet presAssocID="{F7214975-5AC4-4CF8-9015-322498751A8A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F3627-E378-4611-9E44-8C53F460E990}" type="presOf" srcId="{6FA86730-1CE5-4EBE-A9BA-FC19829C945A}" destId="{317AA252-427D-40A4-8C7D-92392117FEF6}" srcOrd="0" destOrd="0" presId="urn:microsoft.com/office/officeart/2018/2/layout/IconVerticalSolidList"/>
    <dgm:cxn modelId="{25117D8B-5CE2-438F-9411-12A7FD4D7BCF}" type="presOf" srcId="{F7214975-5AC4-4CF8-9015-322498751A8A}" destId="{556AE736-B6E0-4DC7-8429-5ADFCF947C4F}" srcOrd="0" destOrd="0" presId="urn:microsoft.com/office/officeart/2018/2/layout/IconVerticalSolidList"/>
    <dgm:cxn modelId="{1C605B4C-E51E-44B8-8933-D52963ED863D}" type="presOf" srcId="{6ABE9384-859D-4C4C-B983-2B1E39A8B348}" destId="{0F75F18A-3C22-462D-9DAB-5E8D88D9A51B}" srcOrd="0" destOrd="0" presId="urn:microsoft.com/office/officeart/2018/2/layout/IconVerticalSolidList"/>
    <dgm:cxn modelId="{1C989708-47F3-41F0-8C86-163DB74A78A8}" srcId="{53001724-5C5A-402A-B907-ECA89FAFA97F}" destId="{F05FE2D2-E61F-4033-847B-93F790C1ADCD}" srcOrd="2" destOrd="0" parTransId="{6E9C5A11-6C6E-450E-A238-C148A4310642}" sibTransId="{C1F483A5-E29C-4C3C-9C61-23932055211B}"/>
    <dgm:cxn modelId="{929B611D-ADB7-45E4-812D-4E288BD2D31C}" srcId="{53001724-5C5A-402A-B907-ECA89FAFA97F}" destId="{6ABE9384-859D-4C4C-B983-2B1E39A8B348}" srcOrd="1" destOrd="0" parTransId="{4C63E530-1425-407B-8508-FAC57680DEF0}" sibTransId="{012549DD-A1CA-4571-A981-CFD78093EB20}"/>
    <dgm:cxn modelId="{8D4892D3-F24D-4747-AFCD-F2D9C29F056F}" type="presOf" srcId="{F05FE2D2-E61F-4033-847B-93F790C1ADCD}" destId="{3EA74C91-F48D-4F52-B239-F54352DD542F}" srcOrd="0" destOrd="0" presId="urn:microsoft.com/office/officeart/2018/2/layout/IconVerticalSolidList"/>
    <dgm:cxn modelId="{D0D95555-C348-4CF7-8A46-F7A2BF92D08A}" type="presOf" srcId="{53001724-5C5A-402A-B907-ECA89FAFA97F}" destId="{44164630-2F05-47D6-AD96-D9713C7C94EA}" srcOrd="0" destOrd="0" presId="urn:microsoft.com/office/officeart/2018/2/layout/IconVerticalSolidList"/>
    <dgm:cxn modelId="{B7CE7116-0D68-4E90-AA49-C97B6B372915}" srcId="{53001724-5C5A-402A-B907-ECA89FAFA97F}" destId="{F7214975-5AC4-4CF8-9015-322498751A8A}" srcOrd="3" destOrd="0" parTransId="{51AC1870-5B81-422A-9A2E-E1F58EF50843}" sibTransId="{CE7BE2A3-5633-4666-BB75-6164E26282D5}"/>
    <dgm:cxn modelId="{ACB259CB-0782-437C-AE91-04CE095D2AE5}" srcId="{53001724-5C5A-402A-B907-ECA89FAFA97F}" destId="{6FA86730-1CE5-4EBE-A9BA-FC19829C945A}" srcOrd="0" destOrd="0" parTransId="{A1BB3DDB-A2CF-407F-9044-E3AC1B808421}" sibTransId="{F397379E-0BDA-46CE-8393-B1D10C55E1BA}"/>
    <dgm:cxn modelId="{9FB3D75A-7318-40AD-9643-F5D113BEF3EA}" type="presParOf" srcId="{44164630-2F05-47D6-AD96-D9713C7C94EA}" destId="{BBB5EE06-EDF8-41BB-B38A-75BA74195339}" srcOrd="0" destOrd="0" presId="urn:microsoft.com/office/officeart/2018/2/layout/IconVerticalSolidList"/>
    <dgm:cxn modelId="{9FE1ADA8-0652-4F08-909B-6F1F8C7865F7}" type="presParOf" srcId="{BBB5EE06-EDF8-41BB-B38A-75BA74195339}" destId="{BD3976FF-3460-411F-BC23-D0B68261F465}" srcOrd="0" destOrd="0" presId="urn:microsoft.com/office/officeart/2018/2/layout/IconVerticalSolidList"/>
    <dgm:cxn modelId="{02F1752E-8943-4CED-AB23-FD169E28320D}" type="presParOf" srcId="{BBB5EE06-EDF8-41BB-B38A-75BA74195339}" destId="{55596134-9829-4D70-890A-C69BBF81D77E}" srcOrd="1" destOrd="0" presId="urn:microsoft.com/office/officeart/2018/2/layout/IconVerticalSolidList"/>
    <dgm:cxn modelId="{B0AA3935-03A2-4CCF-A853-AB8E050001AB}" type="presParOf" srcId="{BBB5EE06-EDF8-41BB-B38A-75BA74195339}" destId="{EF52B154-BE74-4151-893E-30A55BCE1232}" srcOrd="2" destOrd="0" presId="urn:microsoft.com/office/officeart/2018/2/layout/IconVerticalSolidList"/>
    <dgm:cxn modelId="{27C9A290-584D-453B-93FD-FA35380C106B}" type="presParOf" srcId="{BBB5EE06-EDF8-41BB-B38A-75BA74195339}" destId="{317AA252-427D-40A4-8C7D-92392117FEF6}" srcOrd="3" destOrd="0" presId="urn:microsoft.com/office/officeart/2018/2/layout/IconVerticalSolidList"/>
    <dgm:cxn modelId="{78E03A4A-6EE4-4028-8A51-8793E0D3E1A8}" type="presParOf" srcId="{44164630-2F05-47D6-AD96-D9713C7C94EA}" destId="{DB828AB6-BF3C-4FBC-936A-ABF577D4A72E}" srcOrd="1" destOrd="0" presId="urn:microsoft.com/office/officeart/2018/2/layout/IconVerticalSolidList"/>
    <dgm:cxn modelId="{37B51E1B-2833-450E-AED0-0479588A1773}" type="presParOf" srcId="{44164630-2F05-47D6-AD96-D9713C7C94EA}" destId="{2862063A-01C9-45B8-BC29-0877E16269D6}" srcOrd="2" destOrd="0" presId="urn:microsoft.com/office/officeart/2018/2/layout/IconVerticalSolidList"/>
    <dgm:cxn modelId="{0568F507-FCED-4896-B7EE-3C55B05820B4}" type="presParOf" srcId="{2862063A-01C9-45B8-BC29-0877E16269D6}" destId="{5DD1A591-E379-4123-AFEF-0E0E1C78A6C8}" srcOrd="0" destOrd="0" presId="urn:microsoft.com/office/officeart/2018/2/layout/IconVerticalSolidList"/>
    <dgm:cxn modelId="{3350E533-B59F-4225-911C-3AF81C5BB096}" type="presParOf" srcId="{2862063A-01C9-45B8-BC29-0877E16269D6}" destId="{FCE68459-8AC8-4D4B-8B2A-B85347F651AB}" srcOrd="1" destOrd="0" presId="urn:microsoft.com/office/officeart/2018/2/layout/IconVerticalSolidList"/>
    <dgm:cxn modelId="{D1507AE6-EFD3-4D91-8F89-13072D5D3B99}" type="presParOf" srcId="{2862063A-01C9-45B8-BC29-0877E16269D6}" destId="{7840CE1B-2464-4289-B418-12904C5D46CE}" srcOrd="2" destOrd="0" presId="urn:microsoft.com/office/officeart/2018/2/layout/IconVerticalSolidList"/>
    <dgm:cxn modelId="{3F44C565-7FFB-4A68-99E4-AC437FE954ED}" type="presParOf" srcId="{2862063A-01C9-45B8-BC29-0877E16269D6}" destId="{0F75F18A-3C22-462D-9DAB-5E8D88D9A51B}" srcOrd="3" destOrd="0" presId="urn:microsoft.com/office/officeart/2018/2/layout/IconVerticalSolidList"/>
    <dgm:cxn modelId="{4A49B124-E089-4890-B36F-962056FA9588}" type="presParOf" srcId="{44164630-2F05-47D6-AD96-D9713C7C94EA}" destId="{AC2B0169-D740-4583-96BE-D8F87AC7FE01}" srcOrd="3" destOrd="0" presId="urn:microsoft.com/office/officeart/2018/2/layout/IconVerticalSolidList"/>
    <dgm:cxn modelId="{5524C749-C987-4356-AC4B-0065EC0B9E44}" type="presParOf" srcId="{44164630-2F05-47D6-AD96-D9713C7C94EA}" destId="{3E4AF994-BDAA-4562-9BBE-035E8B939C5E}" srcOrd="4" destOrd="0" presId="urn:microsoft.com/office/officeart/2018/2/layout/IconVerticalSolidList"/>
    <dgm:cxn modelId="{452EF334-4E9C-4FD0-831C-016796B3B374}" type="presParOf" srcId="{3E4AF994-BDAA-4562-9BBE-035E8B939C5E}" destId="{EBE74CB9-64C8-4F59-B342-88143E2C343E}" srcOrd="0" destOrd="0" presId="urn:microsoft.com/office/officeart/2018/2/layout/IconVerticalSolidList"/>
    <dgm:cxn modelId="{D0AE939A-F7C7-49C6-B9EA-A223C34D1456}" type="presParOf" srcId="{3E4AF994-BDAA-4562-9BBE-035E8B939C5E}" destId="{32FBADE5-3DCF-437F-95C4-7183ED03B801}" srcOrd="1" destOrd="0" presId="urn:microsoft.com/office/officeart/2018/2/layout/IconVerticalSolidList"/>
    <dgm:cxn modelId="{8C4E8197-9AE8-4A58-862B-E216F2F65C38}" type="presParOf" srcId="{3E4AF994-BDAA-4562-9BBE-035E8B939C5E}" destId="{61205CC5-A1BB-4CB3-B476-132E4F3F8B86}" srcOrd="2" destOrd="0" presId="urn:microsoft.com/office/officeart/2018/2/layout/IconVerticalSolidList"/>
    <dgm:cxn modelId="{A0A1AC2D-BCC4-4905-B105-2DCE64181A47}" type="presParOf" srcId="{3E4AF994-BDAA-4562-9BBE-035E8B939C5E}" destId="{3EA74C91-F48D-4F52-B239-F54352DD542F}" srcOrd="3" destOrd="0" presId="urn:microsoft.com/office/officeart/2018/2/layout/IconVerticalSolidList"/>
    <dgm:cxn modelId="{3E44018D-D7B7-4224-8353-618D0E522441}" type="presParOf" srcId="{44164630-2F05-47D6-AD96-D9713C7C94EA}" destId="{A4B2E461-F8A6-4B59-897E-B6EB63FDB6F6}" srcOrd="5" destOrd="0" presId="urn:microsoft.com/office/officeart/2018/2/layout/IconVerticalSolidList"/>
    <dgm:cxn modelId="{8CF64B13-46A8-42CA-8DD2-87241C9E1D4B}" type="presParOf" srcId="{44164630-2F05-47D6-AD96-D9713C7C94EA}" destId="{9602AFE8-70EE-42FC-9CD5-A2E6AA3E2091}" srcOrd="6" destOrd="0" presId="urn:microsoft.com/office/officeart/2018/2/layout/IconVerticalSolidList"/>
    <dgm:cxn modelId="{8CB9CD9D-905C-4263-9E48-D0A18051D03C}" type="presParOf" srcId="{9602AFE8-70EE-42FC-9CD5-A2E6AA3E2091}" destId="{B231036C-5FBE-4605-8393-F1B6359EE169}" srcOrd="0" destOrd="0" presId="urn:microsoft.com/office/officeart/2018/2/layout/IconVerticalSolidList"/>
    <dgm:cxn modelId="{82828E1A-3E6B-4878-B080-25C2C978B9AE}" type="presParOf" srcId="{9602AFE8-70EE-42FC-9CD5-A2E6AA3E2091}" destId="{A64BFE9C-AA80-43CE-8FF6-8D33BAD07C57}" srcOrd="1" destOrd="0" presId="urn:microsoft.com/office/officeart/2018/2/layout/IconVerticalSolidList"/>
    <dgm:cxn modelId="{07115384-BCC9-4BBA-9940-4283AA60CBB1}" type="presParOf" srcId="{9602AFE8-70EE-42FC-9CD5-A2E6AA3E2091}" destId="{2D725CFB-B072-491A-B436-3AD21D0542FE}" srcOrd="2" destOrd="0" presId="urn:microsoft.com/office/officeart/2018/2/layout/IconVerticalSolidList"/>
    <dgm:cxn modelId="{8EE77B3E-8046-4DAA-9D80-2E3511DF47D2}" type="presParOf" srcId="{9602AFE8-70EE-42FC-9CD5-A2E6AA3E2091}" destId="{556AE736-B6E0-4DC7-8429-5ADFCF947C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76FF-3460-411F-BC23-D0B68261F465}">
      <dsp:nvSpPr>
        <dsp:cNvPr id="0" name=""/>
        <dsp:cNvSpPr/>
      </dsp:nvSpPr>
      <dsp:spPr>
        <a:xfrm>
          <a:off x="0" y="1581"/>
          <a:ext cx="4802031" cy="8014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96134-9829-4D70-890A-C69BBF81D77E}">
      <dsp:nvSpPr>
        <dsp:cNvPr id="0" name=""/>
        <dsp:cNvSpPr/>
      </dsp:nvSpPr>
      <dsp:spPr>
        <a:xfrm>
          <a:off x="242435" y="181905"/>
          <a:ext cx="440791" cy="4407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AA252-427D-40A4-8C7D-92392117FEF6}">
      <dsp:nvSpPr>
        <dsp:cNvPr id="0" name=""/>
        <dsp:cNvSpPr/>
      </dsp:nvSpPr>
      <dsp:spPr>
        <a:xfrm>
          <a:off x="925662" y="1581"/>
          <a:ext cx="3876368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Single</a:t>
          </a:r>
          <a:endParaRPr lang="en-US" sz="2200" kern="1200" dirty="0"/>
        </a:p>
      </dsp:txBody>
      <dsp:txXfrm>
        <a:off x="925662" y="1581"/>
        <a:ext cx="3876368" cy="801439"/>
      </dsp:txXfrm>
    </dsp:sp>
    <dsp:sp modelId="{5DD1A591-E379-4123-AFEF-0E0E1C78A6C8}">
      <dsp:nvSpPr>
        <dsp:cNvPr id="0" name=""/>
        <dsp:cNvSpPr/>
      </dsp:nvSpPr>
      <dsp:spPr>
        <a:xfrm>
          <a:off x="0" y="1003380"/>
          <a:ext cx="4802031" cy="8014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68459-8AC8-4D4B-8B2A-B85347F651AB}">
      <dsp:nvSpPr>
        <dsp:cNvPr id="0" name=""/>
        <dsp:cNvSpPr/>
      </dsp:nvSpPr>
      <dsp:spPr>
        <a:xfrm>
          <a:off x="242435" y="1183704"/>
          <a:ext cx="440791" cy="440791"/>
        </a:xfrm>
        <a:prstGeom prst="rect">
          <a:avLst/>
        </a:prstGeom>
        <a:solidFill>
          <a:schemeClr val="accent5">
            <a:hueOff val="-875979"/>
            <a:satOff val="-5949"/>
            <a:lumOff val="-2484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5F18A-3C22-462D-9DAB-5E8D88D9A51B}">
      <dsp:nvSpPr>
        <dsp:cNvPr id="0" name=""/>
        <dsp:cNvSpPr/>
      </dsp:nvSpPr>
      <dsp:spPr>
        <a:xfrm>
          <a:off x="925662" y="1003380"/>
          <a:ext cx="3876368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Employee Plus Spouse</a:t>
          </a:r>
          <a:endParaRPr lang="en-US" sz="2200" kern="1200" dirty="0"/>
        </a:p>
      </dsp:txBody>
      <dsp:txXfrm>
        <a:off x="925662" y="1003380"/>
        <a:ext cx="3876368" cy="801439"/>
      </dsp:txXfrm>
    </dsp:sp>
    <dsp:sp modelId="{EBE74CB9-64C8-4F59-B342-88143E2C343E}">
      <dsp:nvSpPr>
        <dsp:cNvPr id="0" name=""/>
        <dsp:cNvSpPr/>
      </dsp:nvSpPr>
      <dsp:spPr>
        <a:xfrm>
          <a:off x="0" y="2006830"/>
          <a:ext cx="4802031" cy="8014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BADE5-3DCF-437F-95C4-7183ED03B801}">
      <dsp:nvSpPr>
        <dsp:cNvPr id="0" name=""/>
        <dsp:cNvSpPr/>
      </dsp:nvSpPr>
      <dsp:spPr>
        <a:xfrm>
          <a:off x="242435" y="2185503"/>
          <a:ext cx="440791" cy="440791"/>
        </a:xfrm>
        <a:prstGeom prst="rect">
          <a:avLst/>
        </a:prstGeom>
        <a:solidFill>
          <a:schemeClr val="accent5">
            <a:hueOff val="-1751958"/>
            <a:satOff val="-11899"/>
            <a:lumOff val="-4967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74C91-F48D-4F52-B239-F54352DD542F}">
      <dsp:nvSpPr>
        <dsp:cNvPr id="0" name=""/>
        <dsp:cNvSpPr/>
      </dsp:nvSpPr>
      <dsp:spPr>
        <a:xfrm>
          <a:off x="925662" y="2005179"/>
          <a:ext cx="3876368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Employee Plus Children</a:t>
          </a:r>
          <a:endParaRPr lang="en-US" sz="2200" kern="1200" dirty="0"/>
        </a:p>
      </dsp:txBody>
      <dsp:txXfrm>
        <a:off x="925662" y="2005179"/>
        <a:ext cx="3876368" cy="801439"/>
      </dsp:txXfrm>
    </dsp:sp>
    <dsp:sp modelId="{B231036C-5FBE-4605-8393-F1B6359EE169}">
      <dsp:nvSpPr>
        <dsp:cNvPr id="0" name=""/>
        <dsp:cNvSpPr/>
      </dsp:nvSpPr>
      <dsp:spPr>
        <a:xfrm>
          <a:off x="0" y="3006978"/>
          <a:ext cx="4802031" cy="8014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BFE9C-AA80-43CE-8FF6-8D33BAD07C57}">
      <dsp:nvSpPr>
        <dsp:cNvPr id="0" name=""/>
        <dsp:cNvSpPr/>
      </dsp:nvSpPr>
      <dsp:spPr>
        <a:xfrm>
          <a:off x="242435" y="3187302"/>
          <a:ext cx="440791" cy="440791"/>
        </a:xfrm>
        <a:prstGeom prst="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AE736-B6E0-4DC7-8429-5ADFCF947C4F}">
      <dsp:nvSpPr>
        <dsp:cNvPr id="0" name=""/>
        <dsp:cNvSpPr/>
      </dsp:nvSpPr>
      <dsp:spPr>
        <a:xfrm>
          <a:off x="925662" y="3006978"/>
          <a:ext cx="3876368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Family</a:t>
          </a:r>
          <a:endParaRPr lang="en-US" sz="2200" kern="1200" dirty="0"/>
        </a:p>
      </dsp:txBody>
      <dsp:txXfrm>
        <a:off x="925662" y="3006978"/>
        <a:ext cx="3876368" cy="801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3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hyperlink" Target="http://www.stoughtonhealth.com/benefits-fai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6" Type="http://schemas.openxmlformats.org/officeDocument/2006/relationships/image" Target="../media/image8.png"/><Relationship Id="rId1" Type="http://schemas.microsoft.com/office/2007/relationships/media" Target="../media/media2.m4a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1.jpeg"/><Relationship Id="rId1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2.xml"/><Relationship Id="rId9" Type="http://schemas.openxmlformats.org/officeDocument/2006/relationships/diagramColors" Target="../diagrams/colors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 smtClean="0"/>
              <a:t>Benefits 2023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 smtClean="0"/>
              <a:t>STOUGHTON Health’s Virtual Benefits Fair	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659" y="5342965"/>
            <a:ext cx="598101" cy="591671"/>
          </a:xfrm>
          <a:prstGeom prst="rect">
            <a:avLst/>
          </a:prstGeom>
        </p:spPr>
      </p:pic>
      <p:pic>
        <p:nvPicPr>
          <p:cNvPr id="6" name="slide1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2819" y="3871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3"/>
    </mc:Choice>
    <mc:Fallback xmlns="">
      <p:transition spd="slow" advTm="6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VIEW AND ACCESS ALL ENROLLMENT FORMS AT: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4"/>
              </a:rPr>
              <a:t>www.stoughtonhealth.com/benefits-fair</a:t>
            </a:r>
            <a:r>
              <a:rPr lang="en-US" sz="2800" dirty="0">
                <a:hlinkClick r:id="rId4"/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slide10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0668" y="1982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33"/>
    </mc:Choice>
    <mc:Fallback>
      <p:transition spd="slow" advClick="0" advTm="1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stract design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18308" r="6818" b="2872"/>
          <a:stretch/>
        </p:blipFill>
        <p:spPr>
          <a:xfrm flipH="1">
            <a:off x="20" y="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10637838" cy="4822902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</a:t>
            </a:r>
            <a:r>
              <a:rPr lang="en-US" dirty="0" smtClean="0"/>
              <a:t>You for your time!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Human Resources with questions.</a:t>
            </a:r>
            <a:endParaRPr lang="ru-RU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36E726C-3DE4-41AA-88A0-C92B0C34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slide11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2425" y="899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74D3-6B10-409E-9110-EEBEAA7E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7057564" cy="1641986"/>
          </a:xfrm>
        </p:spPr>
        <p:txBody>
          <a:bodyPr>
            <a:normAutofit/>
          </a:bodyPr>
          <a:lstStyle/>
          <a:p>
            <a:r>
              <a:rPr lang="en-US" dirty="0" smtClean="0"/>
              <a:t>Which Best Describes Your Insurance Needs?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 descr="SmartArt graphic">
            <a:extLst>
              <a:ext uri="{FF2B5EF4-FFF2-40B4-BE49-F238E27FC236}">
                <a16:creationId xmlns:a16="http://schemas.microsoft.com/office/drawing/2014/main" id="{C881A426-2B90-41D4-8B71-F9600C3FC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21809"/>
              </p:ext>
            </p:extLst>
          </p:nvPr>
        </p:nvGraphicFramePr>
        <p:xfrm>
          <a:off x="650668" y="2438400"/>
          <a:ext cx="4802031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3244" y="2271252"/>
            <a:ext cx="2992820" cy="4586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287" y="2591252"/>
            <a:ext cx="525466" cy="53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706" y="4594310"/>
            <a:ext cx="512628" cy="529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631" y="5502528"/>
            <a:ext cx="721940" cy="669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7126" y="3622765"/>
            <a:ext cx="594757" cy="44413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256"/>
    </mc:Choice>
    <mc:Fallback>
      <p:transition spd="slow" advClick="0" advTm="10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2023 Benefit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3370"/>
            <a:ext cx="3776801" cy="4695030"/>
          </a:xfrm>
        </p:spPr>
        <p:txBody>
          <a:bodyPr>
            <a:normAutofit/>
          </a:bodyPr>
          <a:lstStyle/>
          <a:p>
            <a:r>
              <a:rPr lang="en-US" dirty="0" smtClean="0"/>
              <a:t>Use this Form as a Checklist to Guide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W</a:t>
            </a:r>
            <a:r>
              <a:rPr lang="en-US" dirty="0" smtClean="0"/>
              <a:t>hat is Required AND Return Completed Form to Human Resources by Monday, November 28th: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314" y="1553370"/>
            <a:ext cx="4629397" cy="47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186"/>
    </mc:Choice>
    <mc:Fallback>
      <p:transition spd="slow" advClick="0" advTm="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Open Enrollment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Dual Choice  </a:t>
            </a:r>
            <a:r>
              <a:rPr lang="en-US" dirty="0" smtClean="0"/>
              <a:t>Available for Health Insurance: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050" y="1812473"/>
            <a:ext cx="4396338" cy="576262"/>
          </a:xfrm>
        </p:spPr>
        <p:txBody>
          <a:bodyPr/>
          <a:lstStyle/>
          <a:p>
            <a:r>
              <a:rPr lang="en-US" dirty="0" smtClean="0"/>
              <a:t>Traditional HMO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051" y="2386149"/>
            <a:ext cx="5142601" cy="4023360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>Full-Time Employees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2449" y="1786347"/>
            <a:ext cx="5874200" cy="576262"/>
          </a:xfrm>
        </p:spPr>
        <p:txBody>
          <a:bodyPr/>
          <a:lstStyle/>
          <a:p>
            <a:r>
              <a:rPr lang="en-US" dirty="0" smtClean="0"/>
              <a:t>or  High Deductible Health Plan HMO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386149"/>
            <a:ext cx="5222511" cy="4023360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Full-Time Employees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50" y="2773574"/>
            <a:ext cx="5168885" cy="2468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495" y="3260934"/>
            <a:ext cx="5248632" cy="1981626"/>
          </a:xfrm>
          <a:prstGeom prst="rect">
            <a:avLst/>
          </a:prstGeom>
        </p:spPr>
      </p:pic>
      <p:pic>
        <p:nvPicPr>
          <p:cNvPr id="12" name="slide 4 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5727" y="5646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Open Enrollment</a:t>
            </a:r>
            <a:r>
              <a:rPr lang="en-US" b="1" dirty="0" smtClean="0"/>
              <a:t> </a:t>
            </a:r>
            <a:r>
              <a:rPr lang="en-US" dirty="0" smtClean="0"/>
              <a:t>Available for: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4999"/>
            <a:ext cx="2395261" cy="2726636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Health Savings Account (for High Deductible Health Plan)</a:t>
            </a:r>
          </a:p>
          <a:p>
            <a:pPr algn="ctr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9587" y="1895792"/>
            <a:ext cx="2365513" cy="2745050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Flex Plan – Medical, Limited, and Dependent Care</a:t>
            </a:r>
          </a:p>
          <a:p>
            <a:pPr algn="ctr"/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166113" y="1853248"/>
            <a:ext cx="2368826" cy="277838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 smtClean="0"/>
              <a:t>Dental Insurance for </a:t>
            </a:r>
            <a:r>
              <a:rPr lang="en-US" u="sng" dirty="0" smtClean="0"/>
              <a:t>Dependents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slide5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5795" y="5811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Qualifying Event Enrollment </a:t>
            </a:r>
            <a:r>
              <a:rPr lang="en-US" dirty="0"/>
              <a:t>Available </a:t>
            </a:r>
            <a:r>
              <a:rPr lang="en-US" dirty="0" smtClean="0"/>
              <a:t>for: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35642" y="2380021"/>
            <a:ext cx="3121410" cy="277838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 smtClean="0"/>
              <a:t>Dental Insurance for </a:t>
            </a:r>
            <a:r>
              <a:rPr lang="en-US" u="sng" dirty="0" smtClean="0"/>
              <a:t>Employees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4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Potential Coverage Increase </a:t>
            </a:r>
            <a:r>
              <a:rPr lang="en-US" dirty="0" smtClean="0"/>
              <a:t>Available for: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11579" y="2419778"/>
            <a:ext cx="3075900" cy="277838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Voluntary Life Insurance for an </a:t>
            </a:r>
            <a:r>
              <a:rPr lang="en-US" u="sng" dirty="0" smtClean="0"/>
              <a:t>Increase of $10,000 </a:t>
            </a:r>
            <a:r>
              <a:rPr lang="en-US" dirty="0" smtClean="0"/>
              <a:t>Coverage</a:t>
            </a:r>
            <a:endParaRPr lang="en-US" u="sng" dirty="0" smtClean="0"/>
          </a:p>
          <a:p>
            <a:pPr algn="ctr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1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40889" cy="1400530"/>
          </a:xfrm>
        </p:spPr>
        <p:txBody>
          <a:bodyPr/>
          <a:lstStyle/>
          <a:p>
            <a:r>
              <a:rPr lang="en-US" b="1" u="sng" dirty="0" smtClean="0"/>
              <a:t>Forms due to Human Resources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 by Monday, November 28</a:t>
            </a:r>
            <a:r>
              <a:rPr lang="en-US" baseline="30000" dirty="0" smtClean="0"/>
              <a:t>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336358"/>
              </p:ext>
            </p:extLst>
          </p:nvPr>
        </p:nvGraphicFramePr>
        <p:xfrm>
          <a:off x="646111" y="1963186"/>
          <a:ext cx="10674558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637">
                  <a:extLst>
                    <a:ext uri="{9D8B030D-6E8A-4147-A177-3AD203B41FA5}">
                      <a16:colId xmlns:a16="http://schemas.microsoft.com/office/drawing/2014/main" val="2371091560"/>
                    </a:ext>
                  </a:extLst>
                </a:gridCol>
                <a:gridCol w="6380921">
                  <a:extLst>
                    <a:ext uri="{9D8B030D-6E8A-4147-A177-3AD203B41FA5}">
                      <a16:colId xmlns:a16="http://schemas.microsoft.com/office/drawing/2014/main" val="128368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Forms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4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Benefits Enrollment/Waiver Checklist (2023)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</a:t>
                      </a:r>
                      <a:r>
                        <a:rPr lang="en-US" sz="1400" baseline="0" dirty="0" smtClean="0"/>
                        <a:t> from ALL Benefit Eligible Employees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5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Adult Surcharge Questionnaire (2023)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Due</a:t>
                      </a:r>
                      <a:r>
                        <a:rPr lang="en-US" sz="1400" baseline="0" dirty="0" smtClean="0"/>
                        <a:t> from ALL Employees WITH a Spouse or Domestic Partner on SH Plan to Waive Adult Surcharge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73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Flex Plan or Limited Flex Plan Enrollment Form (EBC)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Return</a:t>
                      </a:r>
                      <a:r>
                        <a:rPr lang="en-US" sz="1400" baseline="0" dirty="0" smtClean="0"/>
                        <a:t> Forms IF You Wish to Participate in 2023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4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Insurance</a:t>
                      </a:r>
                      <a:r>
                        <a:rPr lang="en-US" sz="1400" baseline="0" dirty="0" smtClean="0"/>
                        <a:t> Forms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dirty="0" smtClean="0"/>
                        <a:t>Dean </a:t>
                      </a:r>
                      <a:r>
                        <a:rPr lang="en-US" sz="1400" u="sng" dirty="0" smtClean="0"/>
                        <a:t>and</a:t>
                      </a:r>
                      <a:r>
                        <a:rPr lang="en-US" sz="1400" baseline="0" dirty="0" smtClean="0"/>
                        <a:t> Quartz)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Return</a:t>
                      </a:r>
                      <a:r>
                        <a:rPr lang="en-US" sz="1400" baseline="0" dirty="0" smtClean="0"/>
                        <a:t> Forms IF You Wish to Make ANY Changes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4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Health Savings Account Enrollment Form (EBC)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Return</a:t>
                      </a:r>
                      <a:r>
                        <a:rPr lang="en-US" sz="1400" baseline="0" dirty="0" smtClean="0"/>
                        <a:t> Forms IF You Wish to Participate in 2023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5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Dental Insurance Form (Delta)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To Add</a:t>
                      </a:r>
                      <a:r>
                        <a:rPr lang="en-US" sz="1400" baseline="0" dirty="0" smtClean="0"/>
                        <a:t> or Drop of Coverage.  Must Return BOTH Qualifying Event Form AND Insurance Forms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72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Affidavit of Tax Status of Benefits for Domestic</a:t>
                      </a:r>
                      <a:r>
                        <a:rPr lang="en-US" sz="1400" baseline="0" dirty="0" smtClean="0"/>
                        <a:t> Partner and Children (2023)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from ALL</a:t>
                      </a:r>
                      <a:r>
                        <a:rPr lang="en-US" sz="1400" baseline="0" dirty="0" smtClean="0"/>
                        <a:t> Employees with a Domestic Partner on Either Health or Dental plans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62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Voluntary</a:t>
                      </a:r>
                      <a:r>
                        <a:rPr lang="en-US" sz="1400" baseline="0" dirty="0" smtClean="0"/>
                        <a:t> Life Insurance (</a:t>
                      </a:r>
                      <a:r>
                        <a:rPr lang="en-US" sz="1400" baseline="0" dirty="0" err="1" smtClean="0"/>
                        <a:t>MoO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Participants</a:t>
                      </a:r>
                      <a:r>
                        <a:rPr lang="en-US" sz="1400" baseline="0" dirty="0" smtClean="0"/>
                        <a:t> May be able to Buy-up in Coverage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9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Retirement</a:t>
                      </a:r>
                      <a:r>
                        <a:rPr lang="en-US" sz="1400" baseline="0" dirty="0" smtClean="0"/>
                        <a:t> Enrollment and Designation of Beneficiary Form (403b)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Enroll</a:t>
                      </a:r>
                      <a:r>
                        <a:rPr lang="en-US" sz="1400" baseline="0" dirty="0" smtClean="0"/>
                        <a:t> Anytime.  Pre-Tax or Roth. 4% Employer Match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52687"/>
                  </a:ext>
                </a:extLst>
              </a:tr>
            </a:tbl>
          </a:graphicData>
        </a:graphic>
      </p:graphicFrame>
      <p:pic>
        <p:nvPicPr>
          <p:cNvPr id="5" name="slide8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4987" y="6068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04387" cy="1400530"/>
          </a:xfrm>
        </p:spPr>
        <p:txBody>
          <a:bodyPr/>
          <a:lstStyle/>
          <a:p>
            <a:r>
              <a:rPr lang="en-US" b="1" dirty="0" smtClean="0"/>
              <a:t>Benefits Enrollment/Waiver Checklist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Minimum Form Due Each Year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269905" cy="4195481"/>
          </a:xfrm>
        </p:spPr>
        <p:txBody>
          <a:bodyPr/>
          <a:lstStyle/>
          <a:p>
            <a:r>
              <a:rPr lang="en-US" dirty="0"/>
              <a:t>Return Completed Form to Human Resources by </a:t>
            </a:r>
            <a:r>
              <a:rPr lang="en-US" dirty="0" smtClean="0"/>
              <a:t>Monday</a:t>
            </a:r>
            <a:r>
              <a:rPr lang="en-US" dirty="0"/>
              <a:t>, November </a:t>
            </a:r>
            <a:r>
              <a:rPr lang="en-US" dirty="0" smtClean="0"/>
              <a:t>28th</a:t>
            </a:r>
            <a:r>
              <a:rPr lang="en-US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651" y="1917283"/>
            <a:ext cx="4629397" cy="4788317"/>
          </a:xfrm>
          <a:prstGeom prst="rect">
            <a:avLst/>
          </a:prstGeom>
        </p:spPr>
      </p:pic>
      <p:pic>
        <p:nvPicPr>
          <p:cNvPr id="4" name="slide9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6770" y="4311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7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32"/>
    </mc:Choice>
    <mc:Fallback>
      <p:transition spd="slow" advClick="0" advTm="2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D333AA69-F09C-4769-984A-89F314447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172B9F-030A-4864-9C8F-117B052D0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C54328-0E3E-40FC-9B9C-E60E585EE030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design</Template>
  <TotalTime>0</TotalTime>
  <Words>374</Words>
  <Application>Microsoft Office PowerPoint</Application>
  <PresentationFormat>Widescreen</PresentationFormat>
  <Paragraphs>57</Paragraphs>
  <Slides>11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Benefits 2023</vt:lpstr>
      <vt:lpstr>Which Best Describes Your Insurance Needs?</vt:lpstr>
      <vt:lpstr>Important 2023 Benefit Information</vt:lpstr>
      <vt:lpstr>Open Enrollment AND Dual Choice  Available for Health Insurance:</vt:lpstr>
      <vt:lpstr>Open Enrollment Available for:</vt:lpstr>
      <vt:lpstr>Qualifying Event Enrollment Available for:</vt:lpstr>
      <vt:lpstr>Potential Coverage Increase Available for:</vt:lpstr>
      <vt:lpstr>Forms due to Human Resources Due by Monday, November 28th</vt:lpstr>
      <vt:lpstr>Benefits Enrollment/Waiver Checklist  Minimum Form Due Each Year  </vt:lpstr>
      <vt:lpstr>VIEW AND ACCESS ALL ENROLLMENT FORMS AT:  www.stoughtonhealth.com/benefits-fair/ </vt:lpstr>
      <vt:lpstr>Thank You for your time!  Contact Human Resources with questions.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2021-10-20T12:23:22Z</dcterms:created>
  <dcterms:modified xsi:type="dcterms:W3CDTF">2022-10-27T18:59:16Z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